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3"/>
  </p:notesMasterIdLst>
  <p:sldIdLst>
    <p:sldId id="257" r:id="rId2"/>
    <p:sldId id="258" r:id="rId3"/>
    <p:sldId id="263" r:id="rId4"/>
    <p:sldId id="259" r:id="rId5"/>
    <p:sldId id="260" r:id="rId6"/>
    <p:sldId id="262" r:id="rId7"/>
    <p:sldId id="268" r:id="rId8"/>
    <p:sldId id="274" r:id="rId9"/>
    <p:sldId id="278" r:id="rId10"/>
    <p:sldId id="295" r:id="rId11"/>
    <p:sldId id="266" r:id="rId12"/>
    <p:sldId id="273" r:id="rId13"/>
    <p:sldId id="267" r:id="rId14"/>
    <p:sldId id="293" r:id="rId15"/>
    <p:sldId id="294" r:id="rId16"/>
    <p:sldId id="280" r:id="rId17"/>
    <p:sldId id="281" r:id="rId18"/>
    <p:sldId id="282" r:id="rId19"/>
    <p:sldId id="283" r:id="rId20"/>
    <p:sldId id="284" r:id="rId21"/>
    <p:sldId id="285" r:id="rId22"/>
    <p:sldId id="292" r:id="rId23"/>
    <p:sldId id="286" r:id="rId24"/>
    <p:sldId id="287" r:id="rId25"/>
    <p:sldId id="288" r:id="rId26"/>
    <p:sldId id="289" r:id="rId27"/>
    <p:sldId id="296" r:id="rId28"/>
    <p:sldId id="298" r:id="rId29"/>
    <p:sldId id="297" r:id="rId30"/>
    <p:sldId id="290" r:id="rId31"/>
    <p:sldId id="279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8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035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124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148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740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09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867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1005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4209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0578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63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0069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440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1570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0298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055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2715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5844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0675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6544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9043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1038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5875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134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11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2209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3745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602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465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247650" y="1404939"/>
            <a:ext cx="11715750" cy="47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01400" y="298847"/>
            <a:ext cx="800100" cy="67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>
            <a:spLocks noGrp="1"/>
          </p:cNvSpPr>
          <p:nvPr>
            <p:ph type="title"/>
          </p:nvPr>
        </p:nvSpPr>
        <p:spPr>
          <a:xfrm>
            <a:off x="247650" y="136525"/>
            <a:ext cx="10877550" cy="117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247650" y="1490663"/>
            <a:ext cx="574992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  <a:defRPr sz="2400" b="1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247650" y="2314575"/>
            <a:ext cx="574992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3"/>
          </p:nvPr>
        </p:nvSpPr>
        <p:spPr>
          <a:xfrm>
            <a:off x="6172200" y="1490663"/>
            <a:ext cx="574992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  <a:defRPr sz="2400" b="1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4"/>
          </p:nvPr>
        </p:nvSpPr>
        <p:spPr>
          <a:xfrm>
            <a:off x="6172200" y="2314575"/>
            <a:ext cx="574992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07" name="Google Shape;10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01400" y="298847"/>
            <a:ext cx="800100" cy="67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oogle Shape;11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12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13" name="Google Shape;11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01400" y="298847"/>
            <a:ext cx="800100" cy="67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6" name="Google Shape;116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46062" y="1482724"/>
            <a:ext cx="5297488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  <a:defRPr sz="32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5773738" y="1482725"/>
            <a:ext cx="6172200" cy="468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2"/>
          </p:nvPr>
        </p:nvSpPr>
        <p:spPr>
          <a:xfrm>
            <a:off x="246062" y="2552700"/>
            <a:ext cx="5297488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268288" y="1482724"/>
            <a:ext cx="5370512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  <a:defRPr sz="32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>
            <a:spLocks noGrp="1"/>
          </p:cNvSpPr>
          <p:nvPr>
            <p:ph type="pic" idx="2"/>
          </p:nvPr>
        </p:nvSpPr>
        <p:spPr>
          <a:xfrm>
            <a:off x="5811838" y="1482725"/>
            <a:ext cx="6172200" cy="47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1"/>
          </p:nvPr>
        </p:nvSpPr>
        <p:spPr>
          <a:xfrm>
            <a:off x="268288" y="2552700"/>
            <a:ext cx="5370512" cy="363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0" name="Google Shape;13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1" name="Google Shape;131;p15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texto vertical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10871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 rot="5400000">
            <a:off x="3405189" y="-1752599"/>
            <a:ext cx="4772024" cy="11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" name="Google Shape;13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33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" name="Google Shape;137;p16"/>
          <p:cNvSpPr txBox="1">
            <a:spLocks noGrp="1"/>
          </p:cNvSpPr>
          <p:nvPr>
            <p:ph type="sldNum" idx="12"/>
          </p:nvPr>
        </p:nvSpPr>
        <p:spPr>
          <a:xfrm>
            <a:off x="85915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2">
            <a:alphaModFix/>
          </a:blip>
          <a:srcRect t="21875" b="67253"/>
          <a:stretch/>
        </p:blipFill>
        <p:spPr>
          <a:xfrm rot="5400000">
            <a:off x="8390184" y="3056186"/>
            <a:ext cx="6858000" cy="74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 rot="5400000">
            <a:off x="7846465" y="2745829"/>
            <a:ext cx="5811838" cy="105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 rot="5400000">
            <a:off x="2247105" y="-1634330"/>
            <a:ext cx="5811838" cy="981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3" name="Google Shape;1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295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85534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2">
            <a:alphaModFix/>
          </a:blip>
          <a:srcRect t="21875" b="67253"/>
          <a:stretch/>
        </p:blipFill>
        <p:spPr>
          <a:xfrm rot="5400000">
            <a:off x="8390184" y="3056186"/>
            <a:ext cx="6858000" cy="74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175" y="193675"/>
            <a:ext cx="1085850" cy="91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1524000" y="2019299"/>
            <a:ext cx="9144000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1524000" y="40211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t="27712" b="26675"/>
          <a:stretch/>
        </p:blipFill>
        <p:spPr>
          <a:xfrm>
            <a:off x="0" y="1435697"/>
            <a:ext cx="12172904" cy="416500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44" name="Google Shape;44;p5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" name="Google Shape;45;p5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" name="Google Shape;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de título">
  <p:cSld name="2_Diapositiva de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 rotWithShape="1">
          <a:blip r:embed="rId3">
            <a:alphaModFix/>
          </a:blip>
          <a:srcRect t="18302" b="36102"/>
          <a:stretch/>
        </p:blipFill>
        <p:spPr>
          <a:xfrm>
            <a:off x="-4663" y="1435696"/>
            <a:ext cx="12192000" cy="416500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55" name="Google Shape;55;p6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" name="Google Shape;56;p6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" name="Google Shape;5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apositiva de título">
  <p:cSld name="3_Diapositiva de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 t="20934" b="18332"/>
          <a:stretch/>
        </p:blipFill>
        <p:spPr>
          <a:xfrm>
            <a:off x="19096" y="1435696"/>
            <a:ext cx="12153807" cy="416500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66" name="Google Shape;66;p7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7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" name="Google Shape;6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apositiva de título">
  <p:cSld name="5_Diapositiva de títul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 rotWithShape="1">
          <a:blip r:embed="rId3">
            <a:alphaModFix/>
          </a:blip>
          <a:srcRect t="28089" b="26318"/>
          <a:stretch/>
        </p:blipFill>
        <p:spPr>
          <a:xfrm>
            <a:off x="19097" y="1435697"/>
            <a:ext cx="12153806" cy="41650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77" name="Google Shape;77;p8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" name="Google Shape;78;p8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9" name="Google Shape;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a de título">
  <p:cSld name="6_Diapositiva de títul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3">
            <a:alphaModFix/>
          </a:blip>
          <a:srcRect t="32313" b="15695"/>
          <a:stretch/>
        </p:blipFill>
        <p:spPr>
          <a:xfrm>
            <a:off x="1" y="1435696"/>
            <a:ext cx="12192000" cy="416500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88" name="Google Shape;88;p9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" name="Google Shape;89;p9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" name="Google Shape;9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247650" y="1447801"/>
            <a:ext cx="5772150" cy="472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2"/>
          </p:nvPr>
        </p:nvSpPr>
        <p:spPr>
          <a:xfrm>
            <a:off x="6172200" y="1447801"/>
            <a:ext cx="5772150" cy="472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247650" y="1404939"/>
            <a:ext cx="11715750" cy="47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8">
            <a:alphaModFix/>
          </a:blip>
          <a:srcRect t="21875" b="67253"/>
          <a:stretch/>
        </p:blipFill>
        <p:spPr>
          <a:xfrm>
            <a:off x="0" y="0"/>
            <a:ext cx="12192000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f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0B78BF9-F81D-4922-AA25-61141BD0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7" y="1783080"/>
            <a:ext cx="10658133" cy="1133475"/>
          </a:xfrm>
        </p:spPr>
        <p:txBody>
          <a:bodyPr/>
          <a:lstStyle/>
          <a:p>
            <a:r>
              <a:rPr lang="es-CL" dirty="0">
                <a:latin typeface="Britannic Bold" panose="020B0903060703020204" pitchFamily="34" charset="0"/>
              </a:rPr>
              <a:t>D-Traffic</a:t>
            </a:r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D9C1674E-0273-4361-AC79-18254D4EC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20" y="1783080"/>
            <a:ext cx="4688504" cy="463178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064BE1-5E02-4351-B065-CAE57D8A296B}"/>
              </a:ext>
            </a:extLst>
          </p:cNvPr>
          <p:cNvSpPr txBox="1"/>
          <p:nvPr/>
        </p:nvSpPr>
        <p:spPr>
          <a:xfrm>
            <a:off x="562707" y="4849837"/>
            <a:ext cx="669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Oscar Bizama Escobar</a:t>
            </a:r>
          </a:p>
          <a:p>
            <a:r>
              <a:rPr lang="es-CL" b="1" dirty="0"/>
              <a:t>Ingeniería en Computación e Informática</a:t>
            </a:r>
          </a:p>
        </p:txBody>
      </p:sp>
      <p:sp>
        <p:nvSpPr>
          <p:cNvPr id="12" name="Título 4">
            <a:extLst>
              <a:ext uri="{FF2B5EF4-FFF2-40B4-BE49-F238E27FC236}">
                <a16:creationId xmlns:a16="http://schemas.microsoft.com/office/drawing/2014/main" id="{C1EFF117-9CD3-48A1-B532-8616678BF45B}"/>
              </a:ext>
            </a:extLst>
          </p:cNvPr>
          <p:cNvSpPr txBox="1">
            <a:spLocks/>
          </p:cNvSpPr>
          <p:nvPr/>
        </p:nvSpPr>
        <p:spPr>
          <a:xfrm>
            <a:off x="971160" y="2797227"/>
            <a:ext cx="10658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2400" dirty="0">
                <a:solidFill>
                  <a:srgbClr val="00B050"/>
                </a:solidFill>
                <a:latin typeface="Britannic Bold" panose="020B0903060703020204" pitchFamily="34" charset="0"/>
              </a:rPr>
              <a:t>Vive sin atochamientos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FDCED2B-EC08-419F-A6E4-F0C4D95385D5}"/>
              </a:ext>
            </a:extLst>
          </p:cNvPr>
          <p:cNvSpPr txBox="1"/>
          <p:nvPr/>
        </p:nvSpPr>
        <p:spPr>
          <a:xfrm>
            <a:off x="562707" y="5617470"/>
            <a:ext cx="669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Proyecto de Título I</a:t>
            </a:r>
          </a:p>
          <a:p>
            <a:r>
              <a:rPr lang="es-CL" b="1" dirty="0"/>
              <a:t>Docente: Cristian Rojas Catalán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1A6F8B9-DDAC-4892-A7B9-675E145DDF1B}"/>
              </a:ext>
            </a:extLst>
          </p:cNvPr>
          <p:cNvSpPr/>
          <p:nvPr/>
        </p:nvSpPr>
        <p:spPr>
          <a:xfrm>
            <a:off x="562707" y="4726745"/>
            <a:ext cx="3881342" cy="15615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Metodología Desarrollo de Software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448113" y="2646203"/>
            <a:ext cx="3367603" cy="26776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Rockwell" panose="02060603020205020403" pitchFamily="18" charset="0"/>
              </a:rPr>
              <a:t>Metodología Ágil XP</a:t>
            </a:r>
          </a:p>
          <a:p>
            <a:pPr marL="457200" indent="-45720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r>
              <a:rPr lang="es-MX" sz="2000" dirty="0">
                <a:latin typeface="Rockwell" panose="02060603020205020403" pitchFamily="18" charset="0"/>
              </a:rPr>
              <a:t>Desarrollar un sistema el cuál permita controlar cada sector de estacionamientos en condominios o departamentos.</a:t>
            </a:r>
          </a:p>
        </p:txBody>
      </p:sp>
      <p:pic>
        <p:nvPicPr>
          <p:cNvPr id="5" name="Imagen 4" descr="Texto&#10;&#10;Descripción generada automáticamente con confianza baja">
            <a:extLst>
              <a:ext uri="{FF2B5EF4-FFF2-40B4-BE49-F238E27FC236}">
                <a16:creationId xmlns:a16="http://schemas.microsoft.com/office/drawing/2014/main" id="{F3E0FEE9-04D7-4BE2-A9FB-F7A2915F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64" y="1708556"/>
            <a:ext cx="75342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01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Riesgos</a:t>
            </a:r>
            <a:endParaRPr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FC9378-CF12-40EE-90E6-FE730E68B87B}"/>
              </a:ext>
            </a:extLst>
          </p:cNvPr>
          <p:cNvSpPr txBox="1"/>
          <p:nvPr/>
        </p:nvSpPr>
        <p:spPr>
          <a:xfrm>
            <a:off x="659348" y="1754203"/>
            <a:ext cx="4998502" cy="4401205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Error de Adaptación.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Conexión entre sistema y externos.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Entrega de avances.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Tecnología requerida.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Plazo entregas.</a:t>
            </a:r>
          </a:p>
        </p:txBody>
      </p:sp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A748845-54A7-4B2F-A605-37AF8AF5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9913"/>
            <a:ext cx="5764036" cy="25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Tabla de Riesgos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01EAB93-D73D-4281-AAB0-6B42647C3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63315"/>
              </p:ext>
            </p:extLst>
          </p:nvPr>
        </p:nvGraphicFramePr>
        <p:xfrm>
          <a:off x="987376" y="1589650"/>
          <a:ext cx="9340947" cy="4878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022">
                  <a:extLst>
                    <a:ext uri="{9D8B030D-6E8A-4147-A177-3AD203B41FA5}">
                      <a16:colId xmlns:a16="http://schemas.microsoft.com/office/drawing/2014/main" val="458746179"/>
                    </a:ext>
                  </a:extLst>
                </a:gridCol>
                <a:gridCol w="1248129">
                  <a:extLst>
                    <a:ext uri="{9D8B030D-6E8A-4147-A177-3AD203B41FA5}">
                      <a16:colId xmlns:a16="http://schemas.microsoft.com/office/drawing/2014/main" val="1482990355"/>
                    </a:ext>
                  </a:extLst>
                </a:gridCol>
                <a:gridCol w="1940083">
                  <a:extLst>
                    <a:ext uri="{9D8B030D-6E8A-4147-A177-3AD203B41FA5}">
                      <a16:colId xmlns:a16="http://schemas.microsoft.com/office/drawing/2014/main" val="3560232789"/>
                    </a:ext>
                  </a:extLst>
                </a:gridCol>
                <a:gridCol w="637120">
                  <a:extLst>
                    <a:ext uri="{9D8B030D-6E8A-4147-A177-3AD203B41FA5}">
                      <a16:colId xmlns:a16="http://schemas.microsoft.com/office/drawing/2014/main" val="1906850268"/>
                    </a:ext>
                  </a:extLst>
                </a:gridCol>
                <a:gridCol w="616232">
                  <a:extLst>
                    <a:ext uri="{9D8B030D-6E8A-4147-A177-3AD203B41FA5}">
                      <a16:colId xmlns:a16="http://schemas.microsoft.com/office/drawing/2014/main" val="3560830935"/>
                    </a:ext>
                  </a:extLst>
                </a:gridCol>
                <a:gridCol w="617101">
                  <a:extLst>
                    <a:ext uri="{9D8B030D-6E8A-4147-A177-3AD203B41FA5}">
                      <a16:colId xmlns:a16="http://schemas.microsoft.com/office/drawing/2014/main" val="3490177871"/>
                    </a:ext>
                  </a:extLst>
                </a:gridCol>
                <a:gridCol w="2343941">
                  <a:extLst>
                    <a:ext uri="{9D8B030D-6E8A-4147-A177-3AD203B41FA5}">
                      <a16:colId xmlns:a16="http://schemas.microsoft.com/office/drawing/2014/main" val="2649683069"/>
                    </a:ext>
                  </a:extLst>
                </a:gridCol>
                <a:gridCol w="1636319">
                  <a:extLst>
                    <a:ext uri="{9D8B030D-6E8A-4147-A177-3AD203B41FA5}">
                      <a16:colId xmlns:a16="http://schemas.microsoft.com/office/drawing/2014/main" val="2631623949"/>
                    </a:ext>
                  </a:extLst>
                </a:gridCol>
              </a:tblGrid>
              <a:tr h="3342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N°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Nombre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Descripción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Probabilidad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Impacto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Magnitud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Plan Mitigación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Plan Contingencia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1424255843"/>
                  </a:ext>
                </a:extLst>
              </a:tr>
              <a:tr h="873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1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Error adaptación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Ocurran nuevos cambios en el sistema y no puedan adaptarse.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12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Tener más de una opción de solución respecto al cambio que se hará.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Aceptar el riesgo y buscar otra manera de poder solucionar ese problema.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19238768"/>
                  </a:ext>
                </a:extLst>
              </a:tr>
              <a:tr h="1227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Conexión entre sistema y externos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Que el sistema con los aparatos externos tenga problemas de sincronización.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15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Se obtendrá más de un aparato externo de distinto modelo para poder probar con distintos.                                                    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Se transfiere el problema a un externo experto que pueda solucionar el problema de compatibilidad.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530202955"/>
                  </a:ext>
                </a:extLst>
              </a:tr>
              <a:tr h="6964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Entrega avances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No se entregue los avances a tiempo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12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Tener bien definida los sprint o avances semanales del proyecto a realizar.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Aceptar y avanzar para entregar el avance faltante.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1583849756"/>
                  </a:ext>
                </a:extLst>
              </a:tr>
              <a:tr h="1227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Tecnología requerida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Falta de accesorios para el sistema que estén fuera del alcance para adquirirlos.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9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Buscar cada accesorio para el proyecto y saber bien precios, distribución y disponibilidad de estos.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Buscar otro accesorio o aparato externo que cumpla la misma acción o pueda ser adaptado.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3886953106"/>
                  </a:ext>
                </a:extLst>
              </a:tr>
              <a:tr h="519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Plazos de entrega final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Mayormente la fecha de entrega nunca se cumple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20</a:t>
                      </a:r>
                      <a:endParaRPr lang="es-CL" sz="1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Cumplir semana a semana las entregas que se piden sin faltar a una.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Aceptar el riesgo y apurar lo más que se pueda.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52896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51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Resumen de Proyecto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228365"/>
            <a:ext cx="5450939" cy="353943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Control ingreso / salida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Propietarios / Visitas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Sistema estacionamientos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Verificación </a:t>
            </a:r>
          </a:p>
        </p:txBody>
      </p:sp>
      <p:pic>
        <p:nvPicPr>
          <p:cNvPr id="3" name="Imagen 2" descr="Imagen que contiene edificio, firmar, frente, calle&#10;&#10;Descripción generada automáticamente">
            <a:extLst>
              <a:ext uri="{FF2B5EF4-FFF2-40B4-BE49-F238E27FC236}">
                <a16:creationId xmlns:a16="http://schemas.microsoft.com/office/drawing/2014/main" id="{98CEF24D-F60B-4F65-9234-DDFA84C94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30" y="2115865"/>
            <a:ext cx="4627109" cy="37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13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Casos de Uso</a:t>
            </a:r>
            <a:endParaRPr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AF760A9-2ED6-41AF-8EE1-69EF80DE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31" y="1439481"/>
            <a:ext cx="7168538" cy="508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402395" y="2405575"/>
            <a:ext cx="3184867" cy="16179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>
                <a:solidFill>
                  <a:schemeClr val="tx1"/>
                </a:solidFill>
              </a:rPr>
              <a:t>Diagrama</a:t>
            </a:r>
            <a:br>
              <a:rPr lang="es-MX" dirty="0">
                <a:solidFill>
                  <a:schemeClr val="tx1"/>
                </a:solidFill>
              </a:rPr>
            </a:br>
            <a:r>
              <a:rPr lang="es-MX" dirty="0">
                <a:solidFill>
                  <a:schemeClr val="tx1"/>
                </a:solidFill>
              </a:rPr>
              <a:t> de </a:t>
            </a:r>
            <a:br>
              <a:rPr lang="es-MX" dirty="0">
                <a:solidFill>
                  <a:schemeClr val="tx1"/>
                </a:solidFill>
              </a:rPr>
            </a:br>
            <a:r>
              <a:rPr lang="es-MX" dirty="0">
                <a:solidFill>
                  <a:schemeClr val="tx1"/>
                </a:solidFill>
              </a:rPr>
              <a:t>Actividades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13D8292-6C6D-4CF2-97E4-1FD67F2B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746" y="0"/>
            <a:ext cx="4274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Plan de Entregas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E0049B1-4F81-4E71-BAA5-25B12BF55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278443"/>
              </p:ext>
            </p:extLst>
          </p:nvPr>
        </p:nvGraphicFramePr>
        <p:xfrm>
          <a:off x="667881" y="1653613"/>
          <a:ext cx="10537148" cy="4596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4587">
                  <a:extLst>
                    <a:ext uri="{9D8B030D-6E8A-4147-A177-3AD203B41FA5}">
                      <a16:colId xmlns:a16="http://schemas.microsoft.com/office/drawing/2014/main" val="4272472751"/>
                    </a:ext>
                  </a:extLst>
                </a:gridCol>
                <a:gridCol w="4408351">
                  <a:extLst>
                    <a:ext uri="{9D8B030D-6E8A-4147-A177-3AD203B41FA5}">
                      <a16:colId xmlns:a16="http://schemas.microsoft.com/office/drawing/2014/main" val="1390472952"/>
                    </a:ext>
                  </a:extLst>
                </a:gridCol>
                <a:gridCol w="3106987">
                  <a:extLst>
                    <a:ext uri="{9D8B030D-6E8A-4147-A177-3AD203B41FA5}">
                      <a16:colId xmlns:a16="http://schemas.microsoft.com/office/drawing/2014/main" val="297294982"/>
                    </a:ext>
                  </a:extLst>
                </a:gridCol>
                <a:gridCol w="740525">
                  <a:extLst>
                    <a:ext uri="{9D8B030D-6E8A-4147-A177-3AD203B41FA5}">
                      <a16:colId xmlns:a16="http://schemas.microsoft.com/office/drawing/2014/main" val="661146160"/>
                    </a:ext>
                  </a:extLst>
                </a:gridCol>
                <a:gridCol w="1586698">
                  <a:extLst>
                    <a:ext uri="{9D8B030D-6E8A-4147-A177-3AD203B41FA5}">
                      <a16:colId xmlns:a16="http://schemas.microsoft.com/office/drawing/2014/main" val="2841954400"/>
                    </a:ext>
                  </a:extLst>
                </a:gridCol>
              </a:tblGrid>
              <a:tr h="542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700405" algn="l"/>
                        </a:tabLst>
                      </a:pPr>
                      <a:r>
                        <a:rPr lang="es-MX" sz="1000" dirty="0">
                          <a:effectLst/>
                        </a:rPr>
                        <a:t>ID Ítem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Descripción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Tarea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Progreso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effectLst/>
                        </a:rPr>
                        <a:t>Fecha Estimada Entrega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645127"/>
                  </a:ext>
                </a:extLst>
              </a:tr>
              <a:tr h="8375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1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effectLst/>
                        </a:rPr>
                        <a:t>Como administrador, necesito que se instale el sistema de gestión en el dispositivo central, con la finalidad de poder controlar todo el sistema de estacionamiento</a:t>
                      </a:r>
                      <a:r>
                        <a:rPr lang="es-CL" sz="900" dirty="0">
                          <a:effectLst/>
                        </a:rPr>
                        <a:t>.</a:t>
                      </a:r>
                      <a:endParaRPr lang="es-CL" sz="10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effectLst/>
                        </a:rPr>
                        <a:t>Instalar el software en el dispositivo en portería que llevara el control del sistema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es-CL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50%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DICIEMBRE 2021</a:t>
                      </a: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1189915620"/>
                  </a:ext>
                </a:extLst>
              </a:tr>
              <a:tr h="754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effectLst/>
                        </a:rPr>
                        <a:t>Como administrador, necesito que se marque la ubicación numérica respectiva de cada estacionamiento, con la finalidad de tener el orden del estacionamiento.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Marcar cada estacionamiento con el orden numérico respectivo asignado.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es-CL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0%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DICIEMBRE 2021</a:t>
                      </a: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3103829836"/>
                  </a:ext>
                </a:extLst>
              </a:tr>
              <a:tr h="901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Como administrador, necesito que se instale el lector de patente , con la finalidad de identificar la patente del vehículo que ingresará o saldrá del establecimiento.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la entrada y salida del establecimiento instalar el hardware de lectura de patente.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es-CL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40%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DICIEMBRE 2021</a:t>
                      </a: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3741833581"/>
                  </a:ext>
                </a:extLst>
              </a:tr>
              <a:tr h="8423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Como administrador, necesito que se programe la conexión entre software y hardware, con la finalidad de tener el control a través del sistema.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effectLst/>
                        </a:rPr>
                        <a:t>Conectar cada hardware al sistema.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es-CL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20%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DICIEMBRE 2021</a:t>
                      </a: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4232543252"/>
                  </a:ext>
                </a:extLst>
              </a:tr>
              <a:tr h="718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effectLst/>
                        </a:rPr>
                        <a:t>Como administrador , necesito que se levante la base de datos, con la finalidad de poder controlar cada usuario del sistema.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Levantar la base de datos y conectarla con el sistema.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kumimoji="0" lang="es-CL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80%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CL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DICIEMBRE 2021</a:t>
                      </a: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791842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77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Planes de Iteración</a:t>
            </a:r>
            <a:endParaRPr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F358420-A78B-4AA4-B25C-6FDCEFB90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591459"/>
              </p:ext>
            </p:extLst>
          </p:nvPr>
        </p:nvGraphicFramePr>
        <p:xfrm>
          <a:off x="4339772" y="1969478"/>
          <a:ext cx="7402285" cy="3659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8788">
                  <a:extLst>
                    <a:ext uri="{9D8B030D-6E8A-4147-A177-3AD203B41FA5}">
                      <a16:colId xmlns:a16="http://schemas.microsoft.com/office/drawing/2014/main" val="1817893189"/>
                    </a:ext>
                  </a:extLst>
                </a:gridCol>
                <a:gridCol w="2816926">
                  <a:extLst>
                    <a:ext uri="{9D8B030D-6E8A-4147-A177-3AD203B41FA5}">
                      <a16:colId xmlns:a16="http://schemas.microsoft.com/office/drawing/2014/main" val="736238794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988573331"/>
                    </a:ext>
                  </a:extLst>
                </a:gridCol>
                <a:gridCol w="1088571">
                  <a:extLst>
                    <a:ext uri="{9D8B030D-6E8A-4147-A177-3AD203B41FA5}">
                      <a16:colId xmlns:a16="http://schemas.microsoft.com/office/drawing/2014/main" val="2064272480"/>
                    </a:ext>
                  </a:extLst>
                </a:gridCol>
                <a:gridCol w="1582057">
                  <a:extLst>
                    <a:ext uri="{9D8B030D-6E8A-4147-A177-3AD203B41FA5}">
                      <a16:colId xmlns:a16="http://schemas.microsoft.com/office/drawing/2014/main" val="3061207299"/>
                    </a:ext>
                  </a:extLst>
                </a:gridCol>
              </a:tblGrid>
              <a:tr h="4572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ID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Tarea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Encargado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Prioridad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Esfuerzo Estimado (Horas)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603087"/>
                  </a:ext>
                </a:extLst>
              </a:tr>
              <a:tr h="693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Recopilar datos de usuarios con ubicación de estacionamiento y patente de vehículo.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Oscar Bizama Escobar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098929"/>
                  </a:ext>
                </a:extLst>
              </a:tr>
              <a:tr h="5603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2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Poblar la base de datos con los datos obtenidos de cada usuario 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3177768"/>
                  </a:ext>
                </a:extLst>
              </a:tr>
              <a:tr h="693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Comprobar funcionamiento de base de datos y levantar base de datos.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7121983"/>
                  </a:ext>
                </a:extLst>
              </a:tr>
              <a:tr h="5603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Establecer conexión entre el sistema central y la base de datos.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917550"/>
                  </a:ext>
                </a:extLst>
              </a:tr>
              <a:tr h="693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5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Realizar pruebas de funcionamiento del sistema central en conexión con la base de datos.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Oscar Bizama Escobar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7329303"/>
                  </a:ext>
                </a:extLst>
              </a:tr>
            </a:tbl>
          </a:graphicData>
        </a:graphic>
      </p:graphicFrame>
      <p:pic>
        <p:nvPicPr>
          <p:cNvPr id="6" name="Imagen 5" descr="Forma, Círculo&#10;&#10;Descripción generada automáticamente">
            <a:extLst>
              <a:ext uri="{FF2B5EF4-FFF2-40B4-BE49-F238E27FC236}">
                <a16:creationId xmlns:a16="http://schemas.microsoft.com/office/drawing/2014/main" id="{CAA4940C-22EA-4F36-8D24-3B763459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2" y="2593271"/>
            <a:ext cx="3569915" cy="229804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795688D-65F5-4EAF-83EC-68F13B14ADB2}"/>
              </a:ext>
            </a:extLst>
          </p:cNvPr>
          <p:cNvSpPr txBox="1"/>
          <p:nvPr/>
        </p:nvSpPr>
        <p:spPr>
          <a:xfrm>
            <a:off x="348942" y="1784812"/>
            <a:ext cx="229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b="1" dirty="0"/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3131273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Planes de Iteración</a:t>
            </a:r>
            <a:endParaRPr dirty="0"/>
          </a:p>
        </p:txBody>
      </p:sp>
      <p:pic>
        <p:nvPicPr>
          <p:cNvPr id="4" name="Imagen 3" descr="Imagen que contiene tabla, medidor&#10;&#10;Descripción generada automáticamente">
            <a:extLst>
              <a:ext uri="{FF2B5EF4-FFF2-40B4-BE49-F238E27FC236}">
                <a16:creationId xmlns:a16="http://schemas.microsoft.com/office/drawing/2014/main" id="{73CC31AD-847C-46EF-9A9B-F04CCEA8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6052" y="2640619"/>
            <a:ext cx="5050783" cy="29355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441B086-38A7-4FFF-A542-A29866CF3C01}"/>
              </a:ext>
            </a:extLst>
          </p:cNvPr>
          <p:cNvSpPr txBox="1"/>
          <p:nvPr/>
        </p:nvSpPr>
        <p:spPr>
          <a:xfrm>
            <a:off x="5818622" y="1741859"/>
            <a:ext cx="426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b="1" dirty="0"/>
              <a:t>MARCADO DE ESTACIONAMIENTOS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CF5FC5F-192F-41F5-83AA-D4C4E74D2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347709"/>
              </p:ext>
            </p:extLst>
          </p:nvPr>
        </p:nvGraphicFramePr>
        <p:xfrm>
          <a:off x="4481727" y="2358839"/>
          <a:ext cx="6708787" cy="3499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742">
                  <a:extLst>
                    <a:ext uri="{9D8B030D-6E8A-4147-A177-3AD203B41FA5}">
                      <a16:colId xmlns:a16="http://schemas.microsoft.com/office/drawing/2014/main" val="1817893189"/>
                    </a:ext>
                  </a:extLst>
                </a:gridCol>
                <a:gridCol w="2553017">
                  <a:extLst>
                    <a:ext uri="{9D8B030D-6E8A-4147-A177-3AD203B41FA5}">
                      <a16:colId xmlns:a16="http://schemas.microsoft.com/office/drawing/2014/main" val="736238794"/>
                    </a:ext>
                  </a:extLst>
                </a:gridCol>
                <a:gridCol w="1328603">
                  <a:extLst>
                    <a:ext uri="{9D8B030D-6E8A-4147-A177-3AD203B41FA5}">
                      <a16:colId xmlns:a16="http://schemas.microsoft.com/office/drawing/2014/main" val="988573331"/>
                    </a:ext>
                  </a:extLst>
                </a:gridCol>
                <a:gridCol w="986586">
                  <a:extLst>
                    <a:ext uri="{9D8B030D-6E8A-4147-A177-3AD203B41FA5}">
                      <a16:colId xmlns:a16="http://schemas.microsoft.com/office/drawing/2014/main" val="2064272480"/>
                    </a:ext>
                  </a:extLst>
                </a:gridCol>
                <a:gridCol w="1433839">
                  <a:extLst>
                    <a:ext uri="{9D8B030D-6E8A-4147-A177-3AD203B41FA5}">
                      <a16:colId xmlns:a16="http://schemas.microsoft.com/office/drawing/2014/main" val="3061207299"/>
                    </a:ext>
                  </a:extLst>
                </a:gridCol>
              </a:tblGrid>
              <a:tr h="5188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ID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Tarea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Encargado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Prioridad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Esfuerzo Estimado (Horas)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603087"/>
                  </a:ext>
                </a:extLst>
              </a:tr>
              <a:tr h="787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Confeccionar un plano del estacionamiento con las demarcaciones correspondientes.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Oscar Bizama Escobar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098929"/>
                  </a:ext>
                </a:extLst>
              </a:tr>
              <a:tr h="6510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2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Marcar cada estacionamiento de manera que sea reconocido a distancia, con cada número asignado.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3177768"/>
                  </a:ext>
                </a:extLst>
              </a:tr>
              <a:tr h="787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Instalar carteles de guía dependiendo la ubicación de cada número de estacionamiento.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7121983"/>
                  </a:ext>
                </a:extLst>
              </a:tr>
              <a:tr h="6359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Comprobar ubicación correcta de cada estacionamiento y guías.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Oscar Bizama Escobar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917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123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Planes de Iteración</a:t>
            </a:r>
            <a:endParaRPr dirty="0"/>
          </a:p>
        </p:txBody>
      </p:sp>
      <p:pic>
        <p:nvPicPr>
          <p:cNvPr id="4" name="Imagen 3" descr="Mano sosteniendo un aparato electrónico&#10;&#10;Descripción generada automáticamente con confianza media">
            <a:extLst>
              <a:ext uri="{FF2B5EF4-FFF2-40B4-BE49-F238E27FC236}">
                <a16:creationId xmlns:a16="http://schemas.microsoft.com/office/drawing/2014/main" id="{0093ACA7-B8C5-428B-BAC8-845F4EC6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095" y="2974184"/>
            <a:ext cx="3444150" cy="229264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4C4B4F4-C1E4-4E26-ADF8-22090DAB2B63}"/>
              </a:ext>
            </a:extLst>
          </p:cNvPr>
          <p:cNvSpPr txBox="1"/>
          <p:nvPr/>
        </p:nvSpPr>
        <p:spPr>
          <a:xfrm>
            <a:off x="387612" y="1703620"/>
            <a:ext cx="426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b="1" dirty="0">
                <a:latin typeface="Arial" panose="020B0604020202020204" pitchFamily="34" charset="0"/>
                <a:cs typeface="Arial" panose="020B0604020202020204" pitchFamily="34" charset="0"/>
              </a:rPr>
              <a:t>SISTEMA CENTRAL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E5D4A28B-0DBC-43B0-8DDB-70283AF31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025190"/>
              </p:ext>
            </p:extLst>
          </p:nvPr>
        </p:nvGraphicFramePr>
        <p:xfrm>
          <a:off x="387612" y="2430137"/>
          <a:ext cx="7402285" cy="3380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8788">
                  <a:extLst>
                    <a:ext uri="{9D8B030D-6E8A-4147-A177-3AD203B41FA5}">
                      <a16:colId xmlns:a16="http://schemas.microsoft.com/office/drawing/2014/main" val="1817893189"/>
                    </a:ext>
                  </a:extLst>
                </a:gridCol>
                <a:gridCol w="2816926">
                  <a:extLst>
                    <a:ext uri="{9D8B030D-6E8A-4147-A177-3AD203B41FA5}">
                      <a16:colId xmlns:a16="http://schemas.microsoft.com/office/drawing/2014/main" val="736238794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988573331"/>
                    </a:ext>
                  </a:extLst>
                </a:gridCol>
                <a:gridCol w="1088571">
                  <a:extLst>
                    <a:ext uri="{9D8B030D-6E8A-4147-A177-3AD203B41FA5}">
                      <a16:colId xmlns:a16="http://schemas.microsoft.com/office/drawing/2014/main" val="2064272480"/>
                    </a:ext>
                  </a:extLst>
                </a:gridCol>
                <a:gridCol w="1582057">
                  <a:extLst>
                    <a:ext uri="{9D8B030D-6E8A-4147-A177-3AD203B41FA5}">
                      <a16:colId xmlns:a16="http://schemas.microsoft.com/office/drawing/2014/main" val="3061207299"/>
                    </a:ext>
                  </a:extLst>
                </a:gridCol>
              </a:tblGrid>
              <a:tr h="5188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ID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Tarea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Encargado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Prioridad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Esfuerzo Estimado (Horas)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603087"/>
                  </a:ext>
                </a:extLst>
              </a:tr>
              <a:tr h="787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Tener el sistema a instalar en la nube o a través de un dispositivo de almacenamiento externo.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Oscar Bizama Escobar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098929"/>
                  </a:ext>
                </a:extLst>
              </a:tr>
              <a:tr h="6510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2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Identificar el dispositivo al cuál se le instalará el software.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3177768"/>
                  </a:ext>
                </a:extLst>
              </a:tr>
              <a:tr h="787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Instalar software en el dispositivo.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7121983"/>
                  </a:ext>
                </a:extLst>
              </a:tr>
              <a:tr h="6359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Realizar pruebas para comprobar que funciona correctamente.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Oscar Bizama Escobar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917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60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¿Has tenido problema en tu estacionamiento?</a:t>
            </a:r>
            <a:endParaRPr dirty="0"/>
          </a:p>
        </p:txBody>
      </p:sp>
      <p:pic>
        <p:nvPicPr>
          <p:cNvPr id="3" name="Imagen 2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FBA5EC35-26EF-4E11-B4CC-8500E4805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84" y="4304714"/>
            <a:ext cx="4272134" cy="2200641"/>
          </a:xfrm>
          <a:prstGeom prst="rect">
            <a:avLst/>
          </a:prstGeom>
        </p:spPr>
      </p:pic>
      <p:pic>
        <p:nvPicPr>
          <p:cNvPr id="5" name="Imagen 4" descr="Un dibujo de una persona con una señal&#10;&#10;Descripción generada automáticamente con confianza media">
            <a:extLst>
              <a:ext uri="{FF2B5EF4-FFF2-40B4-BE49-F238E27FC236}">
                <a16:creationId xmlns:a16="http://schemas.microsoft.com/office/drawing/2014/main" id="{494ADD9E-601E-47B4-BEB9-94515F5B1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85" y="1896672"/>
            <a:ext cx="4272134" cy="2200642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24D14E5-F5BB-4264-B5C1-D13DCF04847D}"/>
              </a:ext>
            </a:extLst>
          </p:cNvPr>
          <p:cNvCxnSpPr>
            <a:cxnSpLocks/>
          </p:cNvCxnSpPr>
          <p:nvPr/>
        </p:nvCxnSpPr>
        <p:spPr>
          <a:xfrm>
            <a:off x="5052646" y="3207434"/>
            <a:ext cx="15615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C6DF270-D74E-45C2-B255-957382F504E9}"/>
              </a:ext>
            </a:extLst>
          </p:cNvPr>
          <p:cNvCxnSpPr>
            <a:cxnSpLocks/>
          </p:cNvCxnSpPr>
          <p:nvPr/>
        </p:nvCxnSpPr>
        <p:spPr>
          <a:xfrm>
            <a:off x="5040923" y="4991686"/>
            <a:ext cx="15615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815681" y="2081377"/>
            <a:ext cx="36576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Rockwell" panose="02060603020205020403" pitchFamily="18" charset="0"/>
              </a:rPr>
              <a:t>Si tus problemas son no saber donde estacionarte o que hayan ocupado tu espacio, con </a:t>
            </a:r>
          </a:p>
          <a:p>
            <a:r>
              <a:rPr lang="es-MX" sz="3200" dirty="0">
                <a:solidFill>
                  <a:srgbClr val="FF0000"/>
                </a:solidFill>
                <a:latin typeface="Rockwell" panose="02060603020205020403" pitchFamily="18" charset="0"/>
              </a:rPr>
              <a:t>D-</a:t>
            </a:r>
            <a:r>
              <a:rPr lang="es-MX" sz="3200" dirty="0" err="1">
                <a:solidFill>
                  <a:srgbClr val="FF0000"/>
                </a:solidFill>
                <a:latin typeface="Rockwell" panose="02060603020205020403" pitchFamily="18" charset="0"/>
              </a:rPr>
              <a:t>Traffic</a:t>
            </a:r>
            <a:r>
              <a:rPr lang="es-MX" sz="3200" dirty="0">
                <a:latin typeface="Rockwell" panose="02060603020205020403" pitchFamily="18" charset="0"/>
              </a:rPr>
              <a:t> sabemos como gestionarlo.</a:t>
            </a:r>
            <a:endParaRPr lang="es-CL" sz="3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Planes de Iteración</a:t>
            </a:r>
            <a:endParaRPr dirty="0"/>
          </a:p>
        </p:txBody>
      </p:sp>
      <p:pic>
        <p:nvPicPr>
          <p:cNvPr id="4" name="Imagen 3" descr="Texto, Pizarra&#10;&#10;Descripción generada automáticamente">
            <a:extLst>
              <a:ext uri="{FF2B5EF4-FFF2-40B4-BE49-F238E27FC236}">
                <a16:creationId xmlns:a16="http://schemas.microsoft.com/office/drawing/2014/main" id="{8FA937BC-6F38-4401-96B5-98DFAA64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980" y="2379978"/>
            <a:ext cx="3145075" cy="31450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4DE18C1-7735-4C5C-B63A-709E26035A40}"/>
              </a:ext>
            </a:extLst>
          </p:cNvPr>
          <p:cNvSpPr txBox="1"/>
          <p:nvPr/>
        </p:nvSpPr>
        <p:spPr>
          <a:xfrm>
            <a:off x="447631" y="1698523"/>
            <a:ext cx="280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b="1" dirty="0"/>
              <a:t>LECTOR DE PATENTES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0F62E24-4232-453D-BB46-0356FD5AE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219947"/>
              </p:ext>
            </p:extLst>
          </p:nvPr>
        </p:nvGraphicFramePr>
        <p:xfrm>
          <a:off x="447631" y="2379978"/>
          <a:ext cx="7402285" cy="33807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8788">
                  <a:extLst>
                    <a:ext uri="{9D8B030D-6E8A-4147-A177-3AD203B41FA5}">
                      <a16:colId xmlns:a16="http://schemas.microsoft.com/office/drawing/2014/main" val="1817893189"/>
                    </a:ext>
                  </a:extLst>
                </a:gridCol>
                <a:gridCol w="2816926">
                  <a:extLst>
                    <a:ext uri="{9D8B030D-6E8A-4147-A177-3AD203B41FA5}">
                      <a16:colId xmlns:a16="http://schemas.microsoft.com/office/drawing/2014/main" val="736238794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988573331"/>
                    </a:ext>
                  </a:extLst>
                </a:gridCol>
                <a:gridCol w="1088571">
                  <a:extLst>
                    <a:ext uri="{9D8B030D-6E8A-4147-A177-3AD203B41FA5}">
                      <a16:colId xmlns:a16="http://schemas.microsoft.com/office/drawing/2014/main" val="2064272480"/>
                    </a:ext>
                  </a:extLst>
                </a:gridCol>
                <a:gridCol w="1582057">
                  <a:extLst>
                    <a:ext uri="{9D8B030D-6E8A-4147-A177-3AD203B41FA5}">
                      <a16:colId xmlns:a16="http://schemas.microsoft.com/office/drawing/2014/main" val="3061207299"/>
                    </a:ext>
                  </a:extLst>
                </a:gridCol>
              </a:tblGrid>
              <a:tr h="5188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ID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Tarea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Encargado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Prioridad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Esfuerzo Estimado (Horas)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603087"/>
                  </a:ext>
                </a:extLst>
              </a:tr>
              <a:tr h="787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Identificar los lugares en donde se instalará el hardware.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Oscar Bizama Escobar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098929"/>
                  </a:ext>
                </a:extLst>
              </a:tr>
              <a:tr h="6510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2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Marcar la zona de instalación.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3177768"/>
                  </a:ext>
                </a:extLst>
              </a:tr>
              <a:tr h="787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Instalar el lector de patente en la zona.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7121983"/>
                  </a:ext>
                </a:extLst>
              </a:tr>
              <a:tr h="6359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Establecer conexión entre hardware y software central de control.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Oscar Bizama Escobar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917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524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Planes de Iteración</a:t>
            </a:r>
            <a:endParaRPr dirty="0"/>
          </a:p>
        </p:txBody>
      </p:sp>
      <p:pic>
        <p:nvPicPr>
          <p:cNvPr id="4" name="Imagen 3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A0C4141F-0A3B-419D-AB48-9CD67130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335" y="2707840"/>
            <a:ext cx="3894169" cy="259764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8155B89-6669-41B5-BD7E-05674872B7AB}"/>
              </a:ext>
            </a:extLst>
          </p:cNvPr>
          <p:cNvSpPr txBox="1"/>
          <p:nvPr/>
        </p:nvSpPr>
        <p:spPr>
          <a:xfrm>
            <a:off x="408011" y="1782977"/>
            <a:ext cx="426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b="1" dirty="0"/>
              <a:t>CONEXIÓN FINAL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4A1B4F0-A4B2-4F6F-B47D-494506CA8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483583"/>
              </p:ext>
            </p:extLst>
          </p:nvPr>
        </p:nvGraphicFramePr>
        <p:xfrm>
          <a:off x="447631" y="2379978"/>
          <a:ext cx="5866083" cy="34348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651">
                  <a:extLst>
                    <a:ext uri="{9D8B030D-6E8A-4147-A177-3AD203B41FA5}">
                      <a16:colId xmlns:a16="http://schemas.microsoft.com/office/drawing/2014/main" val="1817893189"/>
                    </a:ext>
                  </a:extLst>
                </a:gridCol>
                <a:gridCol w="2232327">
                  <a:extLst>
                    <a:ext uri="{9D8B030D-6E8A-4147-A177-3AD203B41FA5}">
                      <a16:colId xmlns:a16="http://schemas.microsoft.com/office/drawing/2014/main" val="736238794"/>
                    </a:ext>
                  </a:extLst>
                </a:gridCol>
                <a:gridCol w="1161715">
                  <a:extLst>
                    <a:ext uri="{9D8B030D-6E8A-4147-A177-3AD203B41FA5}">
                      <a16:colId xmlns:a16="http://schemas.microsoft.com/office/drawing/2014/main" val="988573331"/>
                    </a:ext>
                  </a:extLst>
                </a:gridCol>
                <a:gridCol w="862659">
                  <a:extLst>
                    <a:ext uri="{9D8B030D-6E8A-4147-A177-3AD203B41FA5}">
                      <a16:colId xmlns:a16="http://schemas.microsoft.com/office/drawing/2014/main" val="2064272480"/>
                    </a:ext>
                  </a:extLst>
                </a:gridCol>
                <a:gridCol w="1253731">
                  <a:extLst>
                    <a:ext uri="{9D8B030D-6E8A-4147-A177-3AD203B41FA5}">
                      <a16:colId xmlns:a16="http://schemas.microsoft.com/office/drawing/2014/main" val="3061207299"/>
                    </a:ext>
                  </a:extLst>
                </a:gridCol>
              </a:tblGrid>
              <a:tr h="5188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ID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Tarea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Encargado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Prioridad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Esfuerzo Estimado (Horas)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603087"/>
                  </a:ext>
                </a:extLst>
              </a:tr>
              <a:tr h="787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Identificar los hardware faltantes para la conexión y funcionamiento del sistema.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Oscar Bizama Escobar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098929"/>
                  </a:ext>
                </a:extLst>
              </a:tr>
              <a:tr h="6510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2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Crear listado de cada hardware restante.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3177768"/>
                  </a:ext>
                </a:extLst>
              </a:tr>
              <a:tr h="7874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Obtener material necesario para la instalación de cada hardware faltante.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7121983"/>
                  </a:ext>
                </a:extLst>
              </a:tr>
              <a:tr h="6359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Proceder a instalar en sus lugares correspondientes y comprobar funcionamiento.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Oscar Bizama Escobar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 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917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373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Registro de Incidentes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479B3D-AFCA-4235-9621-32B242B8CF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63" y="1369988"/>
            <a:ext cx="6810179" cy="5408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6168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Problemática v/s Necesidades</a:t>
            </a:r>
            <a:endParaRPr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1EF25B4-D194-4545-9613-9536195A2C18}"/>
              </a:ext>
            </a:extLst>
          </p:cNvPr>
          <p:cNvSpPr/>
          <p:nvPr/>
        </p:nvSpPr>
        <p:spPr>
          <a:xfrm>
            <a:off x="680040" y="1875584"/>
            <a:ext cx="3648120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Rockwell" panose="02060603020205020403" pitchFamily="18" charset="0"/>
              </a:rPr>
              <a:t>Usuarios mal estacionados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Rockwell" panose="02060603020205020403" pitchFamily="18" charset="0"/>
              </a:rPr>
              <a:t>Atochamientos vehicular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Rockwell" panose="02060603020205020403" pitchFamily="18" charset="0"/>
              </a:rPr>
              <a:t>Administración</a:t>
            </a:r>
            <a:endParaRPr lang="es-CL" sz="2800" dirty="0">
              <a:latin typeface="Rockwell" panose="02060603020205020403" pitchFamily="18" charset="0"/>
            </a:endParaRPr>
          </a:p>
          <a:p>
            <a:pPr algn="ctr"/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0575AAD-6951-4D85-A96A-E01DD2056846}"/>
              </a:ext>
            </a:extLst>
          </p:cNvPr>
          <p:cNvSpPr/>
          <p:nvPr/>
        </p:nvSpPr>
        <p:spPr>
          <a:xfrm>
            <a:off x="7580142" y="1690918"/>
            <a:ext cx="3831000" cy="41549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>
                <a:latin typeface="Rockwell" panose="02060603020205020403" pitchFamily="18" charset="0"/>
              </a:rPr>
              <a:t>No ocupen su espacio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sz="24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>
                <a:latin typeface="Rockwell" panose="02060603020205020403" pitchFamily="18" charset="0"/>
              </a:rPr>
              <a:t>Incomodidad y preocupación exceso vehículos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>
                <a:latin typeface="Rockwell" panose="02060603020205020403" pitchFamily="18" charset="0"/>
              </a:rPr>
              <a:t>Señalizaciones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sz="24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>
                <a:latin typeface="Rockwell" panose="02060603020205020403" pitchFamily="18" charset="0"/>
              </a:rPr>
              <a:t>Control sistema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sz="24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>
                <a:latin typeface="Rockwell" panose="02060603020205020403" pitchFamily="18" charset="0"/>
              </a:rPr>
              <a:t>Mantenimiento</a:t>
            </a:r>
          </a:p>
        </p:txBody>
      </p:sp>
      <p:pic>
        <p:nvPicPr>
          <p:cNvPr id="1026" name="Picture 2" descr="Images Vector Vs Png - farizmedia.com">
            <a:extLst>
              <a:ext uri="{FF2B5EF4-FFF2-40B4-BE49-F238E27FC236}">
                <a16:creationId xmlns:a16="http://schemas.microsoft.com/office/drawing/2014/main" id="{84B6FDC9-33FA-4A2C-91CE-E428C2517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77" y="2526936"/>
            <a:ext cx="2482948" cy="248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20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Factores de Calidad  ISO/IEC 3126</a:t>
            </a:r>
            <a:endParaRPr dirty="0"/>
          </a:p>
        </p:txBody>
      </p:sp>
      <p:pic>
        <p:nvPicPr>
          <p:cNvPr id="27" name="Imagen 26" descr="Diagrama, Esquemático&#10;&#10;Descripción generada automáticamente">
            <a:extLst>
              <a:ext uri="{FF2B5EF4-FFF2-40B4-BE49-F238E27FC236}">
                <a16:creationId xmlns:a16="http://schemas.microsoft.com/office/drawing/2014/main" id="{21CC562A-C64F-4D86-9CD8-BEE38A42C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6" t="6360" r="10619" b="3688"/>
          <a:stretch/>
        </p:blipFill>
        <p:spPr>
          <a:xfrm>
            <a:off x="4234375" y="1702190"/>
            <a:ext cx="7473941" cy="4867422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94E759F2-E5D6-4FE0-B635-C2F351C9B21B}"/>
              </a:ext>
            </a:extLst>
          </p:cNvPr>
          <p:cNvSpPr txBox="1"/>
          <p:nvPr/>
        </p:nvSpPr>
        <p:spPr>
          <a:xfrm>
            <a:off x="576774" y="2058409"/>
            <a:ext cx="3657601" cy="4154984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Funcionalidad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Confiabilidad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Usabilidad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Eficiencia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Mantenibilidad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Portabilidad</a:t>
            </a:r>
            <a:endParaRPr lang="es-CL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9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Vistas Arquitectónicas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742480-6393-409F-B21E-0BE48FCF0A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50" y="2404622"/>
            <a:ext cx="10229899" cy="38132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4AEA94C-57CD-4E1A-BCF9-C8A97E70BA68}"/>
              </a:ext>
            </a:extLst>
          </p:cNvPr>
          <p:cNvSpPr txBox="1"/>
          <p:nvPr/>
        </p:nvSpPr>
        <p:spPr>
          <a:xfrm>
            <a:off x="279339" y="1451189"/>
            <a:ext cx="439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MODELO VISTA CONTROLADOR (MVC)</a:t>
            </a:r>
            <a:endParaRPr lang="es-CL" b="1" dirty="0">
              <a:latin typeface="Rockwell" panose="02060603020205020403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9C9864-C24C-48BE-96C4-6AA960F96B58}"/>
              </a:ext>
            </a:extLst>
          </p:cNvPr>
          <p:cNvSpPr txBox="1"/>
          <p:nvPr/>
        </p:nvSpPr>
        <p:spPr>
          <a:xfrm>
            <a:off x="5200687" y="2096845"/>
            <a:ext cx="2086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VISUAL STUDIO 2019</a:t>
            </a:r>
            <a:endParaRPr lang="es-CL" b="1" dirty="0">
              <a:latin typeface="Rockwell" panose="02060603020205020403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682231-7DF5-4354-8CD1-DD010B503399}"/>
              </a:ext>
            </a:extLst>
          </p:cNvPr>
          <p:cNvSpPr txBox="1"/>
          <p:nvPr/>
        </p:nvSpPr>
        <p:spPr>
          <a:xfrm>
            <a:off x="5932209" y="1789068"/>
            <a:ext cx="2086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C#</a:t>
            </a:r>
            <a:endParaRPr lang="es-CL" b="1" dirty="0">
              <a:latin typeface="Rockwell" panose="02060603020205020403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8738BD-245F-4F4A-BB04-0A98FE5FDB95}"/>
              </a:ext>
            </a:extLst>
          </p:cNvPr>
          <p:cNvSpPr txBox="1"/>
          <p:nvPr/>
        </p:nvSpPr>
        <p:spPr>
          <a:xfrm>
            <a:off x="8658995" y="6064031"/>
            <a:ext cx="284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MYSQL WORKBENCH 8.0</a:t>
            </a:r>
            <a:endParaRPr lang="es-CL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309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Vistas Arquitectónicas</a:t>
            </a:r>
            <a:endParaRPr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AEA94C-57CD-4E1A-BCF9-C8A97E70BA68}"/>
              </a:ext>
            </a:extLst>
          </p:cNvPr>
          <p:cNvSpPr txBox="1"/>
          <p:nvPr/>
        </p:nvSpPr>
        <p:spPr>
          <a:xfrm>
            <a:off x="279339" y="1451189"/>
            <a:ext cx="439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MODELO BD</a:t>
            </a:r>
            <a:endParaRPr lang="es-CL" b="1" dirty="0">
              <a:latin typeface="Rockwell" panose="02060603020205020403" pitchFamily="18" charset="0"/>
            </a:endParaRPr>
          </a:p>
        </p:txBody>
      </p:sp>
      <p:pic>
        <p:nvPicPr>
          <p:cNvPr id="3074" name="Picture 2" descr="Mysql, mysql png | PNGEgg">
            <a:extLst>
              <a:ext uri="{FF2B5EF4-FFF2-40B4-BE49-F238E27FC236}">
                <a16:creationId xmlns:a16="http://schemas.microsoft.com/office/drawing/2014/main" id="{50AD28BD-DEB3-4070-802B-E6F04D73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2" y="3007849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EA43B79-7FDE-43C5-9449-B09B37BF1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125" y="1443880"/>
            <a:ext cx="808785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Métricas</a:t>
            </a:r>
            <a:endParaRPr dirty="0"/>
          </a:p>
        </p:txBody>
      </p:sp>
      <p:pic>
        <p:nvPicPr>
          <p:cNvPr id="3" name="Imagen 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E5E1DA8-7925-4FBD-8395-7492A863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1477323"/>
            <a:ext cx="9985829" cy="53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4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Métricas Proyecto</a:t>
            </a:r>
            <a:endParaRPr dirty="0"/>
          </a:p>
        </p:txBody>
      </p:sp>
      <p:pic>
        <p:nvPicPr>
          <p:cNvPr id="4" name="Imagen 3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78A363C-F1A7-47F0-BE74-512C98C72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3" y="2952376"/>
            <a:ext cx="12003314" cy="23756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9AFBB2F-D76D-4DF4-A84C-F011E34F52FA}"/>
              </a:ext>
            </a:extLst>
          </p:cNvPr>
          <p:cNvSpPr txBox="1"/>
          <p:nvPr/>
        </p:nvSpPr>
        <p:spPr>
          <a:xfrm>
            <a:off x="453510" y="1956506"/>
            <a:ext cx="439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Visual Studio 2019</a:t>
            </a:r>
            <a:endParaRPr lang="es-CL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139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Control de Versiones</a:t>
            </a:r>
            <a:endParaRPr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31DB938-9A1F-47C2-B145-364FB269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913" y="2078264"/>
            <a:ext cx="6458857" cy="36331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C82E7E-FB0B-4B49-8B2B-833F0741D52B}"/>
              </a:ext>
            </a:extLst>
          </p:cNvPr>
          <p:cNvSpPr txBox="1"/>
          <p:nvPr/>
        </p:nvSpPr>
        <p:spPr>
          <a:xfrm>
            <a:off x="247650" y="2059394"/>
            <a:ext cx="486137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s-MX" sz="3200" b="1" dirty="0">
                <a:latin typeface="Rockwell" panose="02060603020205020403" pitchFamily="18" charset="0"/>
              </a:rPr>
              <a:t>GitHub</a:t>
            </a:r>
          </a:p>
          <a:p>
            <a:pPr lvl="2"/>
            <a:endParaRPr lang="es-MX" sz="3200" dirty="0">
              <a:latin typeface="Rockwell" panose="02060603020205020403" pitchFamily="18" charset="0"/>
            </a:endParaRPr>
          </a:p>
          <a:p>
            <a:pPr lvl="2"/>
            <a:r>
              <a:rPr lang="es-MX" sz="2800" dirty="0">
                <a:latin typeface="Rockwell" panose="02060603020205020403" pitchFamily="18" charset="0"/>
              </a:rPr>
              <a:t>El proyecto respaldado en GitHub y cada parte de su transcurso esta en el repositorio.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B62225F-229B-4F24-A418-2BDA63A1B5B4}"/>
              </a:ext>
            </a:extLst>
          </p:cNvPr>
          <p:cNvSpPr txBox="1"/>
          <p:nvPr/>
        </p:nvSpPr>
        <p:spPr>
          <a:xfrm>
            <a:off x="247651" y="5984970"/>
            <a:ext cx="1082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chemeClr val="accent6">
                    <a:lumMod val="75000"/>
                  </a:schemeClr>
                </a:solidFill>
              </a:rPr>
              <a:t>https://github.com/oscarbizamatesis/dtraffic</a:t>
            </a:r>
          </a:p>
        </p:txBody>
      </p:sp>
    </p:spTree>
    <p:extLst>
      <p:ext uri="{BB962C8B-B14F-4D97-AF65-F5344CB8AC3E}">
        <p14:creationId xmlns:p14="http://schemas.microsoft.com/office/powerpoint/2010/main" val="370391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¿Qué es D-</a:t>
            </a:r>
            <a:r>
              <a:rPr lang="es-MX" dirty="0" err="1"/>
              <a:t>Traffic</a:t>
            </a:r>
            <a:r>
              <a:rPr lang="es-MX" dirty="0"/>
              <a:t>?</a:t>
            </a:r>
            <a:endParaRPr dirty="0"/>
          </a:p>
        </p:txBody>
      </p:sp>
      <p:pic>
        <p:nvPicPr>
          <p:cNvPr id="4" name="Imagen 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4B8E560-2EA7-4CAB-8E9A-A70E0ACE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314" y="2081377"/>
            <a:ext cx="3986005" cy="4031873"/>
          </a:xfrm>
          <a:prstGeom prst="rect">
            <a:avLst/>
          </a:prstGeom>
        </p:spPr>
      </p:pic>
      <p:pic>
        <p:nvPicPr>
          <p:cNvPr id="8" name="Imagen 7" descr="Un hombre con los brazos extendidos&#10;&#10;Descripción generada automáticamente con confianza baja">
            <a:extLst>
              <a:ext uri="{FF2B5EF4-FFF2-40B4-BE49-F238E27FC236}">
                <a16:creationId xmlns:a16="http://schemas.microsoft.com/office/drawing/2014/main" id="{BB9EC1B9-0604-4FBD-8114-880C7A0FE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14"/>
          <a:stretch/>
        </p:blipFill>
        <p:spPr>
          <a:xfrm>
            <a:off x="5657850" y="3894267"/>
            <a:ext cx="1520501" cy="221898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0B7E4C-463C-4267-8E09-5E6AAB9E02CF}"/>
              </a:ext>
            </a:extLst>
          </p:cNvPr>
          <p:cNvSpPr/>
          <p:nvPr/>
        </p:nvSpPr>
        <p:spPr>
          <a:xfrm>
            <a:off x="529985" y="1478221"/>
            <a:ext cx="3855543" cy="4832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</a:t>
            </a:r>
          </a:p>
          <a:p>
            <a:pPr algn="ctr"/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Controla</a:t>
            </a:r>
          </a:p>
          <a:p>
            <a:pPr algn="ctr"/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Gestiona</a:t>
            </a:r>
          </a:p>
          <a:p>
            <a:pPr algn="ctr"/>
            <a:endParaRPr lang="es-E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 Problemas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50F4163-52F4-44EB-9ECA-578CF9DCAA1A}"/>
              </a:ext>
            </a:extLst>
          </p:cNvPr>
          <p:cNvCxnSpPr/>
          <p:nvPr/>
        </p:nvCxnSpPr>
        <p:spPr>
          <a:xfrm>
            <a:off x="4705075" y="3235570"/>
            <a:ext cx="22789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793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Vistas Arquitectónicas</a:t>
            </a:r>
            <a:endParaRPr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AEA94C-57CD-4E1A-BCF9-C8A97E70BA68}"/>
              </a:ext>
            </a:extLst>
          </p:cNvPr>
          <p:cNvSpPr txBox="1"/>
          <p:nvPr/>
        </p:nvSpPr>
        <p:spPr>
          <a:xfrm>
            <a:off x="279339" y="1451189"/>
            <a:ext cx="4756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VISTAS INTERFACES  (C#/VISUAL STUDIO 2019)</a:t>
            </a:r>
            <a:endParaRPr lang="es-CL" b="1" dirty="0">
              <a:latin typeface="Rockwell" panose="02060603020205020403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3FDA10-FB5A-41AE-8461-880EE99A180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t="2779" r="2599" b="4922"/>
          <a:stretch/>
        </p:blipFill>
        <p:spPr bwMode="auto">
          <a:xfrm>
            <a:off x="696686" y="2146089"/>
            <a:ext cx="4934858" cy="379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60657D-D253-4495-9091-018E0F55E49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3503" r="4787" b="5194"/>
          <a:stretch/>
        </p:blipFill>
        <p:spPr bwMode="auto">
          <a:xfrm>
            <a:off x="6096000" y="2146089"/>
            <a:ext cx="5181599" cy="3790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520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9DCD9-C9BF-435A-A955-5FA78004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970" y="4359586"/>
            <a:ext cx="6411914" cy="919162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MX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Por su atención </a:t>
            </a:r>
            <a:endParaRPr lang="es-CL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anose="02060603020205020403" pitchFamily="18" charset="0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A4442131-164A-41FB-92F7-B4F5FDCB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970" y="1731418"/>
            <a:ext cx="5121886" cy="2628168"/>
          </a:xfrm>
          <a:prstGeom prst="rect">
            <a:avLst/>
          </a:prstGeom>
        </p:spPr>
      </p:pic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3B1BC71-F75A-46C4-9885-38992DA6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63" y="1511709"/>
            <a:ext cx="3105150" cy="3067587"/>
          </a:xfrm>
          <a:prstGeom prst="rect">
            <a:avLst/>
          </a:prstGeom>
        </p:spPr>
      </p:pic>
      <p:sp>
        <p:nvSpPr>
          <p:cNvPr id="8" name="Título 4">
            <a:extLst>
              <a:ext uri="{FF2B5EF4-FFF2-40B4-BE49-F238E27FC236}">
                <a16:creationId xmlns:a16="http://schemas.microsoft.com/office/drawing/2014/main" id="{E8711B8A-F94B-468E-A07D-2B63F8051651}"/>
              </a:ext>
            </a:extLst>
          </p:cNvPr>
          <p:cNvSpPr txBox="1">
            <a:spLocks/>
          </p:cNvSpPr>
          <p:nvPr/>
        </p:nvSpPr>
        <p:spPr>
          <a:xfrm>
            <a:off x="750864" y="4454915"/>
            <a:ext cx="365379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>
                <a:latin typeface="Britannic Bold" panose="020B0903060703020204" pitchFamily="34" charset="0"/>
              </a:rPr>
              <a:t>D-Traffic</a:t>
            </a:r>
            <a:endParaRPr lang="es-CL" dirty="0">
              <a:latin typeface="Britannic Bold" panose="020B0903060703020204" pitchFamily="34" charset="0"/>
            </a:endParaRPr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7BE566AD-1B87-4927-9761-437A838EF10C}"/>
              </a:ext>
            </a:extLst>
          </p:cNvPr>
          <p:cNvSpPr txBox="1">
            <a:spLocks/>
          </p:cNvSpPr>
          <p:nvPr/>
        </p:nvSpPr>
        <p:spPr>
          <a:xfrm>
            <a:off x="1159317" y="5469062"/>
            <a:ext cx="33339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2400" dirty="0">
                <a:solidFill>
                  <a:srgbClr val="00B050"/>
                </a:solidFill>
                <a:latin typeface="Britannic Bold" panose="020B0903060703020204" pitchFamily="34" charset="0"/>
              </a:rPr>
              <a:t>Vive sin atochamientos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F0D17AF-517B-4497-8C18-909719EE6BCA}"/>
              </a:ext>
            </a:extLst>
          </p:cNvPr>
          <p:cNvSpPr/>
          <p:nvPr/>
        </p:nvSpPr>
        <p:spPr>
          <a:xfrm>
            <a:off x="5416062" y="1511709"/>
            <a:ext cx="6411914" cy="407668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99E6CB-7ED9-40BB-827F-EDA93700EBD9}"/>
              </a:ext>
            </a:extLst>
          </p:cNvPr>
          <p:cNvSpPr/>
          <p:nvPr/>
        </p:nvSpPr>
        <p:spPr>
          <a:xfrm>
            <a:off x="364024" y="1390659"/>
            <a:ext cx="4129211" cy="46016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639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Encontramos el problema Principal</a:t>
            </a:r>
            <a:endParaRPr dirty="0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6CFFFAD-2558-486C-9892-F4F1D21A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75" y="1451189"/>
            <a:ext cx="10339094" cy="53274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C7A2446-580F-4E33-839E-729B9AF09445}"/>
              </a:ext>
            </a:extLst>
          </p:cNvPr>
          <p:cNvSpPr txBox="1"/>
          <p:nvPr/>
        </p:nvSpPr>
        <p:spPr>
          <a:xfrm>
            <a:off x="279339" y="1451189"/>
            <a:ext cx="2618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Rockwell" panose="02060603020205020403" pitchFamily="18" charset="0"/>
              </a:rPr>
              <a:t>DIAGRAMA DE ISHIKAWA</a:t>
            </a:r>
            <a:endParaRPr lang="es-CL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3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Focus Group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426071"/>
            <a:ext cx="54509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Segmento a investigar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Muestra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Resultados obtenidos</a:t>
            </a:r>
            <a:endParaRPr lang="es-CL" sz="3200" dirty="0">
              <a:latin typeface="Rockwell" panose="02060603020205020403" pitchFamily="18" charset="0"/>
            </a:endParaRP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B714BD0-15FA-4F9C-B843-6F934112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45" y="1947696"/>
            <a:ext cx="4668598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0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Objetivos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1627667"/>
            <a:ext cx="10960785" cy="14465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Rockwell" panose="02060603020205020403" pitchFamily="18" charset="0"/>
              </a:rPr>
              <a:t>- Objetivo General:</a:t>
            </a:r>
          </a:p>
          <a:p>
            <a:pPr marL="457200" indent="-45720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r>
              <a:rPr lang="es-MX" sz="2000" dirty="0">
                <a:latin typeface="Rockwell" panose="02060603020205020403" pitchFamily="18" charset="0"/>
              </a:rPr>
              <a:t>Desarrollar un sistema el cuál permita controlar cada sector de estacionamientos en condominios o departamentos.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04D99245-A3E7-4215-AB15-3427B6E2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01249" flipH="1">
            <a:off x="6927155" y="5711560"/>
            <a:ext cx="977414" cy="648891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78F33E46-6489-4D60-9920-5DF7BD9ED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461" y="4039006"/>
            <a:ext cx="3818454" cy="255454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EB8AC32-AC9A-4AE6-BAA0-C26324EBEC05}"/>
              </a:ext>
            </a:extLst>
          </p:cNvPr>
          <p:cNvSpPr txBox="1"/>
          <p:nvPr/>
        </p:nvSpPr>
        <p:spPr>
          <a:xfrm>
            <a:off x="645061" y="3429000"/>
            <a:ext cx="6037093" cy="28007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s-MX" sz="2200" dirty="0">
                <a:latin typeface="Rockwell" panose="02060603020205020403" pitchFamily="18" charset="0"/>
              </a:rPr>
              <a:t>- Específicos:</a:t>
            </a:r>
          </a:p>
          <a:p>
            <a:endParaRPr lang="es-MX" sz="2200" dirty="0">
              <a:latin typeface="Rockwell" panose="020606030202050204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MX" sz="2200" dirty="0">
                <a:latin typeface="Rockwell" panose="02060603020205020403" pitchFamily="18" charset="0"/>
              </a:rPr>
              <a:t>Control cantidad total cupos.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200" dirty="0">
                <a:latin typeface="Rockwell" panose="02060603020205020403" pitchFamily="18" charset="0"/>
              </a:rPr>
              <a:t>Controlar por sistema a propietarios de estacionamientos.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200" dirty="0">
                <a:latin typeface="Rockwell" panose="02060603020205020403" pitchFamily="18" charset="0"/>
              </a:rPr>
              <a:t>Dirigir a donde estacionar.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200" dirty="0">
                <a:latin typeface="Rockwell" panose="02060603020205020403" pitchFamily="18" charset="0"/>
              </a:rPr>
              <a:t>Monitoreo de ingreso y salida vehículos.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2200" dirty="0">
                <a:latin typeface="Rockwell" panose="02060603020205020403" pitchFamily="18" charset="0"/>
              </a:rPr>
              <a:t>Alerta de cupos completos.</a:t>
            </a:r>
          </a:p>
        </p:txBody>
      </p:sp>
      <p:sp>
        <p:nvSpPr>
          <p:cNvPr id="2" name="Triángulo rectángulo 1">
            <a:extLst>
              <a:ext uri="{FF2B5EF4-FFF2-40B4-BE49-F238E27FC236}">
                <a16:creationId xmlns:a16="http://schemas.microsoft.com/office/drawing/2014/main" id="{A8D0CA79-3408-4472-82F4-6D5BF90E4518}"/>
              </a:ext>
            </a:extLst>
          </p:cNvPr>
          <p:cNvSpPr/>
          <p:nvPr/>
        </p:nvSpPr>
        <p:spPr>
          <a:xfrm rot="5400000">
            <a:off x="7446815" y="3198912"/>
            <a:ext cx="1929034" cy="2420864"/>
          </a:xfrm>
          <a:prstGeom prst="rt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EB3D4FA-AC6C-491E-A12E-85D16B9F1A05}"/>
              </a:ext>
            </a:extLst>
          </p:cNvPr>
          <p:cNvSpPr txBox="1"/>
          <p:nvPr/>
        </p:nvSpPr>
        <p:spPr>
          <a:xfrm rot="19441826">
            <a:off x="7213973" y="3775456"/>
            <a:ext cx="163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Rockwell" panose="02060603020205020403" pitchFamily="18" charset="0"/>
              </a:rPr>
              <a:t>Métricas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1124123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Alternativas Solución (ID)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485404" y="1677678"/>
            <a:ext cx="63072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MX" sz="3200" b="1" dirty="0">
                <a:latin typeface="Rockwell" panose="02060603020205020403" pitchFamily="18" charset="0"/>
              </a:rPr>
              <a:t>        INGRESO POR ID</a:t>
            </a:r>
          </a:p>
          <a:p>
            <a:pPr lvl="2"/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latin typeface="Rockwell" panose="02060603020205020403" pitchFamily="18" charset="0"/>
              </a:rPr>
              <a:t>Entrada lector QR / Tarjeta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18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latin typeface="Rockwell" panose="02060603020205020403" pitchFamily="18" charset="0"/>
              </a:rPr>
              <a:t>Cupo limitado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18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latin typeface="Rockwell" panose="02060603020205020403" pitchFamily="18" charset="0"/>
              </a:rPr>
              <a:t>Ingreso y sector invitados</a:t>
            </a: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546915C-366D-4885-BFC6-3200DFA9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54" y="4537984"/>
            <a:ext cx="2766485" cy="1700272"/>
          </a:xfrm>
          <a:prstGeom prst="rect">
            <a:avLst/>
          </a:prstGeom>
        </p:spPr>
      </p:pic>
      <p:pic>
        <p:nvPicPr>
          <p:cNvPr id="5" name="Imagen 4" descr="Una mano muestra un objeto en la mano&#10;&#10;Descripción generada automáticamente con confianza media">
            <a:extLst>
              <a:ext uri="{FF2B5EF4-FFF2-40B4-BE49-F238E27FC236}">
                <a16:creationId xmlns:a16="http://schemas.microsoft.com/office/drawing/2014/main" id="{5A2ACB9E-8071-41EA-87FC-BE1081D9C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620"/>
          <a:stretch/>
        </p:blipFill>
        <p:spPr>
          <a:xfrm>
            <a:off x="3329515" y="4537984"/>
            <a:ext cx="2766485" cy="21824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DAC6C6-D063-44C5-82D1-E02EB4E13496}"/>
              </a:ext>
            </a:extLst>
          </p:cNvPr>
          <p:cNvSpPr txBox="1"/>
          <p:nvPr/>
        </p:nvSpPr>
        <p:spPr>
          <a:xfrm>
            <a:off x="7208394" y="2480620"/>
            <a:ext cx="4432752" cy="30469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Lector QR.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Lector tarjetas RFID.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Dispositivo inteligente:</a:t>
            </a:r>
          </a:p>
          <a:p>
            <a:pPr lvl="2"/>
            <a:r>
              <a:rPr lang="es-MX" sz="2400" dirty="0">
                <a:latin typeface="Rockwell" panose="02060603020205020403" pitchFamily="18" charset="0"/>
              </a:rPr>
              <a:t>	- Notebook</a:t>
            </a:r>
          </a:p>
          <a:p>
            <a:r>
              <a:rPr lang="es-MX" sz="2400" dirty="0">
                <a:latin typeface="Rockwell" panose="02060603020205020403" pitchFamily="18" charset="0"/>
              </a:rPr>
              <a:t>	- Computador</a:t>
            </a:r>
          </a:p>
          <a:p>
            <a:r>
              <a:rPr lang="es-MX" sz="2400" dirty="0">
                <a:latin typeface="Rockwell" panose="02060603020205020403" pitchFamily="18" charset="0"/>
              </a:rPr>
              <a:t>	- Tablet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8DDE978-A83B-4BB2-BB14-A878AFFE6B97}"/>
              </a:ext>
            </a:extLst>
          </p:cNvPr>
          <p:cNvSpPr txBox="1"/>
          <p:nvPr/>
        </p:nvSpPr>
        <p:spPr>
          <a:xfrm>
            <a:off x="7898759" y="1960785"/>
            <a:ext cx="3169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>
                <a:latin typeface="Rockwell" panose="02060603020205020403" pitchFamily="18" charset="0"/>
              </a:rPr>
              <a:t>INSTRUMENTALIZACIÓN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2395381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Alternativas Solución (Confirmación)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247650" y="1448843"/>
            <a:ext cx="595576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s-MX" sz="3200" b="1" dirty="0">
                <a:latin typeface="Rockwell" panose="02060603020205020403" pitchFamily="18" charset="0"/>
              </a:rPr>
              <a:t>Confirmación Estacionamiento</a:t>
            </a:r>
          </a:p>
          <a:p>
            <a:pPr lvl="2"/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latin typeface="Rockwell" panose="02060603020205020403" pitchFamily="18" charset="0"/>
              </a:rPr>
              <a:t>Entrada lector QR / Tarjeta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18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latin typeface="Rockwell" panose="02060603020205020403" pitchFamily="18" charset="0"/>
              </a:rPr>
              <a:t>Confirmación con QR en estacionamiento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18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latin typeface="Rockwell" panose="02060603020205020403" pitchFamily="18" charset="0"/>
              </a:rPr>
              <a:t>Corroboración de datos</a:t>
            </a: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546915C-366D-4885-BFC6-3200DFA9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51" y="4586514"/>
            <a:ext cx="2389949" cy="1902143"/>
          </a:xfrm>
          <a:prstGeom prst="rect">
            <a:avLst/>
          </a:prstGeom>
        </p:spPr>
      </p:pic>
      <p:pic>
        <p:nvPicPr>
          <p:cNvPr id="7" name="Imagen 6" descr="Imagen que contiene bolsa, celular, tabla, diferente&#10;&#10;Descripción generada automáticamente">
            <a:extLst>
              <a:ext uri="{FF2B5EF4-FFF2-40B4-BE49-F238E27FC236}">
                <a16:creationId xmlns:a16="http://schemas.microsoft.com/office/drawing/2014/main" id="{560590C8-0C54-40F5-BDDF-D7654E921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48" y="4745021"/>
            <a:ext cx="2626623" cy="174363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CD9EFAA-4B8A-46A7-B9F1-2975149B7067}"/>
              </a:ext>
            </a:extLst>
          </p:cNvPr>
          <p:cNvSpPr txBox="1"/>
          <p:nvPr/>
        </p:nvSpPr>
        <p:spPr>
          <a:xfrm>
            <a:off x="7208974" y="2312685"/>
            <a:ext cx="4384117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000" dirty="0">
                <a:latin typeface="Rockwell" panose="02060603020205020403" pitchFamily="18" charset="0"/>
              </a:rPr>
              <a:t>Lector QR.</a:t>
            </a:r>
          </a:p>
          <a:p>
            <a:pPr marL="514350" indent="-514350">
              <a:buFont typeface="+mj-lt"/>
              <a:buAutoNum type="arabicPeriod"/>
            </a:pPr>
            <a:endParaRPr lang="es-MX" sz="20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000" dirty="0">
                <a:latin typeface="Rockwell" panose="02060603020205020403" pitchFamily="18" charset="0"/>
              </a:rPr>
              <a:t>Lector tarjetas RFID.</a:t>
            </a:r>
          </a:p>
          <a:p>
            <a:pPr marL="514350" indent="-514350">
              <a:buFont typeface="+mj-lt"/>
              <a:buAutoNum type="arabicPeriod"/>
            </a:pPr>
            <a:endParaRPr lang="es-MX" sz="20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000" dirty="0">
                <a:latin typeface="Rockwell" panose="02060603020205020403" pitchFamily="18" charset="0"/>
              </a:rPr>
              <a:t>QR por estacionamiento.</a:t>
            </a:r>
          </a:p>
          <a:p>
            <a:pPr marL="514350" indent="-514350">
              <a:buFont typeface="+mj-lt"/>
              <a:buAutoNum type="arabicPeriod"/>
            </a:pPr>
            <a:endParaRPr lang="es-MX" sz="20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000" dirty="0">
                <a:latin typeface="Rockwell" panose="02060603020205020403" pitchFamily="18" charset="0"/>
              </a:rPr>
              <a:t>Dispositivo Smart Usuario</a:t>
            </a:r>
          </a:p>
          <a:p>
            <a:pPr marL="514350" indent="-514350">
              <a:buFont typeface="+mj-lt"/>
              <a:buAutoNum type="arabicPeriod"/>
            </a:pPr>
            <a:endParaRPr lang="es-MX" sz="20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000" dirty="0">
                <a:latin typeface="Rockwell" panose="02060603020205020403" pitchFamily="18" charset="0"/>
              </a:rPr>
              <a:t>Dispositivo inteligente:</a:t>
            </a:r>
          </a:p>
          <a:p>
            <a:pPr lvl="2"/>
            <a:r>
              <a:rPr lang="es-MX" sz="2000" dirty="0">
                <a:latin typeface="Rockwell" panose="02060603020205020403" pitchFamily="18" charset="0"/>
              </a:rPr>
              <a:t>	- Notebook</a:t>
            </a:r>
          </a:p>
          <a:p>
            <a:r>
              <a:rPr lang="es-MX" sz="2000" dirty="0">
                <a:latin typeface="Rockwell" panose="02060603020205020403" pitchFamily="18" charset="0"/>
              </a:rPr>
              <a:t>	- Computador</a:t>
            </a:r>
          </a:p>
          <a:p>
            <a:r>
              <a:rPr lang="es-MX" sz="2000" dirty="0">
                <a:latin typeface="Rockwell" panose="02060603020205020403" pitchFamily="18" charset="0"/>
              </a:rPr>
              <a:t>	- Tablet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0982C26-A114-4C2B-B171-3C4B8ED86CA8}"/>
              </a:ext>
            </a:extLst>
          </p:cNvPr>
          <p:cNvSpPr txBox="1"/>
          <p:nvPr/>
        </p:nvSpPr>
        <p:spPr>
          <a:xfrm>
            <a:off x="7982482" y="1621272"/>
            <a:ext cx="2837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>
                <a:latin typeface="Rockwell" panose="02060603020205020403" pitchFamily="18" charset="0"/>
              </a:rPr>
              <a:t>INSTRUMENTALIZACIÓN</a:t>
            </a:r>
            <a:endParaRPr lang="es-CL" sz="1600" dirty="0"/>
          </a:p>
        </p:txBody>
      </p:sp>
    </p:spTree>
    <p:extLst>
      <p:ext uri="{BB962C8B-B14F-4D97-AF65-F5344CB8AC3E}">
        <p14:creationId xmlns:p14="http://schemas.microsoft.com/office/powerpoint/2010/main" val="386274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Alternativas Solución (Sensor)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492296" y="1478578"/>
            <a:ext cx="59557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s-MX" sz="3200" b="1" dirty="0">
                <a:latin typeface="Rockwell" panose="02060603020205020403" pitchFamily="18" charset="0"/>
              </a:rPr>
              <a:t>Sensor</a:t>
            </a:r>
          </a:p>
          <a:p>
            <a:pPr lvl="2"/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latin typeface="Rockwell" panose="02060603020205020403" pitchFamily="18" charset="0"/>
              </a:rPr>
              <a:t>Entrada solicita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18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latin typeface="Rockwell" panose="02060603020205020403" pitchFamily="18" charset="0"/>
              </a:rPr>
              <a:t>Confirmación con la BD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18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1800" dirty="0">
                <a:latin typeface="Rockwell" panose="02060603020205020403" pitchFamily="18" charset="0"/>
              </a:rPr>
              <a:t>Sensor estacionamiento</a:t>
            </a:r>
          </a:p>
        </p:txBody>
      </p:sp>
      <p:pic>
        <p:nvPicPr>
          <p:cNvPr id="5" name="Imagen 4" descr="Una carretera con autos&#10;&#10;Descripción generada automáticamente">
            <a:extLst>
              <a:ext uri="{FF2B5EF4-FFF2-40B4-BE49-F238E27FC236}">
                <a16:creationId xmlns:a16="http://schemas.microsoft.com/office/drawing/2014/main" id="{8A3DB1DA-A9D5-4759-A1FA-5EB471C6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6" y="4318770"/>
            <a:ext cx="2816961" cy="186431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ABE3291-3D5A-4BC9-B73F-460DE9F04573}"/>
              </a:ext>
            </a:extLst>
          </p:cNvPr>
          <p:cNvSpPr txBox="1"/>
          <p:nvPr/>
        </p:nvSpPr>
        <p:spPr>
          <a:xfrm>
            <a:off x="7290417" y="2355741"/>
            <a:ext cx="4204898" cy="31700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000" dirty="0">
                <a:latin typeface="Rockwell" panose="02060603020205020403" pitchFamily="18" charset="0"/>
              </a:rPr>
              <a:t>Sensor proximidad:</a:t>
            </a:r>
          </a:p>
          <a:p>
            <a:pPr lvl="2"/>
            <a:r>
              <a:rPr lang="es-MX" sz="2000" dirty="0">
                <a:latin typeface="Rockwell" panose="02060603020205020403" pitchFamily="18" charset="0"/>
              </a:rPr>
              <a:t>	- Inalámbrico</a:t>
            </a:r>
          </a:p>
          <a:p>
            <a:pPr lvl="2"/>
            <a:r>
              <a:rPr lang="es-MX" sz="2000" dirty="0">
                <a:latin typeface="Rockwell" panose="02060603020205020403" pitchFamily="18" charset="0"/>
              </a:rPr>
              <a:t>	- Arduino</a:t>
            </a:r>
          </a:p>
          <a:p>
            <a:pPr lvl="2"/>
            <a:endParaRPr lang="es-MX" sz="20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000" dirty="0">
                <a:latin typeface="Rockwell" panose="02060603020205020403" pitchFamily="18" charset="0"/>
              </a:rPr>
              <a:t>Placa Arduino en caso sensor</a:t>
            </a:r>
          </a:p>
          <a:p>
            <a:pPr marL="514350" indent="-514350">
              <a:buFont typeface="+mj-lt"/>
              <a:buAutoNum type="arabicPeriod"/>
            </a:pPr>
            <a:endParaRPr lang="es-MX" sz="20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000" dirty="0">
                <a:latin typeface="Rockwell" panose="02060603020205020403" pitchFamily="18" charset="0"/>
              </a:rPr>
              <a:t>Dispositivo inteligente:</a:t>
            </a:r>
          </a:p>
          <a:p>
            <a:pPr lvl="2"/>
            <a:r>
              <a:rPr lang="es-MX" sz="2000" dirty="0">
                <a:latin typeface="Rockwell" panose="02060603020205020403" pitchFamily="18" charset="0"/>
              </a:rPr>
              <a:t>	- Notebook</a:t>
            </a:r>
          </a:p>
          <a:p>
            <a:r>
              <a:rPr lang="es-MX" sz="2000" dirty="0">
                <a:latin typeface="Rockwell" panose="02060603020205020403" pitchFamily="18" charset="0"/>
              </a:rPr>
              <a:t>	- Computador</a:t>
            </a:r>
          </a:p>
          <a:p>
            <a:r>
              <a:rPr lang="es-MX" sz="2000" dirty="0">
                <a:latin typeface="Rockwell" panose="02060603020205020403" pitchFamily="18" charset="0"/>
              </a:rPr>
              <a:t>	- Tablet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BE75E5D-9399-48A5-8985-866BACAEFBE0}"/>
              </a:ext>
            </a:extLst>
          </p:cNvPr>
          <p:cNvSpPr txBox="1"/>
          <p:nvPr/>
        </p:nvSpPr>
        <p:spPr>
          <a:xfrm>
            <a:off x="7974316" y="1780930"/>
            <a:ext cx="2837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>
                <a:latin typeface="Rockwell" panose="02060603020205020403" pitchFamily="18" charset="0"/>
              </a:rPr>
              <a:t>INSTRUMENTALIZACIÓN</a:t>
            </a:r>
            <a:endParaRPr lang="es-CL" sz="1600" dirty="0"/>
          </a:p>
        </p:txBody>
      </p:sp>
      <p:pic>
        <p:nvPicPr>
          <p:cNvPr id="10" name="Imagen 9" descr="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BE62E91-C8D3-4529-8AD0-E4E51E82E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0" y="4318771"/>
            <a:ext cx="2077483" cy="18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767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2877</TotalTime>
  <Words>1362</Words>
  <Application>Microsoft Office PowerPoint</Application>
  <PresentationFormat>Panorámica</PresentationFormat>
  <Paragraphs>396</Paragraphs>
  <Slides>31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Britannic Bold</vt:lpstr>
      <vt:lpstr>Calibri</vt:lpstr>
      <vt:lpstr>Rockwell</vt:lpstr>
      <vt:lpstr>Times New Roman</vt:lpstr>
      <vt:lpstr>Tema de Office</vt:lpstr>
      <vt:lpstr>D-Traffic</vt:lpstr>
      <vt:lpstr>¿Has tenido problema en tu estacionamiento?</vt:lpstr>
      <vt:lpstr>¿Qué es D-Traffic?</vt:lpstr>
      <vt:lpstr>Encontramos el problema Principal</vt:lpstr>
      <vt:lpstr>Focus Group</vt:lpstr>
      <vt:lpstr>Objetivos</vt:lpstr>
      <vt:lpstr>Alternativas Solución (ID)</vt:lpstr>
      <vt:lpstr>Alternativas Solución (Confirmación)</vt:lpstr>
      <vt:lpstr>Alternativas Solución (Sensor)</vt:lpstr>
      <vt:lpstr>Metodología Desarrollo de Software</vt:lpstr>
      <vt:lpstr>Riesgos</vt:lpstr>
      <vt:lpstr>Tabla de Riesgos</vt:lpstr>
      <vt:lpstr>Resumen de Proyecto</vt:lpstr>
      <vt:lpstr>Casos de Uso</vt:lpstr>
      <vt:lpstr>Diagrama  de  Actividades</vt:lpstr>
      <vt:lpstr>Plan de Entregas</vt:lpstr>
      <vt:lpstr>Planes de Iteración</vt:lpstr>
      <vt:lpstr>Planes de Iteración</vt:lpstr>
      <vt:lpstr>Planes de Iteración</vt:lpstr>
      <vt:lpstr>Planes de Iteración</vt:lpstr>
      <vt:lpstr>Planes de Iteración</vt:lpstr>
      <vt:lpstr>Registro de Incidentes</vt:lpstr>
      <vt:lpstr>Problemática v/s Necesidades</vt:lpstr>
      <vt:lpstr>Factores de Calidad  ISO/IEC 3126</vt:lpstr>
      <vt:lpstr>Vistas Arquitectónicas</vt:lpstr>
      <vt:lpstr>Vistas Arquitectónicas</vt:lpstr>
      <vt:lpstr>Métricas</vt:lpstr>
      <vt:lpstr>Métricas Proyecto</vt:lpstr>
      <vt:lpstr>Control de Versiones</vt:lpstr>
      <vt:lpstr>Vistas Arquitectónicas</vt:lpstr>
      <vt:lpstr>Por su atención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Enzo</dc:creator>
  <cp:lastModifiedBy>b.magic.v@gmail.com</cp:lastModifiedBy>
  <cp:revision>62</cp:revision>
  <dcterms:modified xsi:type="dcterms:W3CDTF">2021-10-12T15:41:50Z</dcterms:modified>
</cp:coreProperties>
</file>